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0" r:id="rId2"/>
  </p:sldIdLst>
  <p:sldSz cx="30279975" cy="42808525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3">
          <p15:clr>
            <a:srgbClr val="A4A3A4"/>
          </p15:clr>
        </p15:guide>
        <p15:guide id="2" pos="993">
          <p15:clr>
            <a:srgbClr val="A4A3A4"/>
          </p15:clr>
        </p15:guide>
        <p15:guide id="3" pos="18081">
          <p15:clr>
            <a:srgbClr val="A4A3A4"/>
          </p15:clr>
        </p15:guide>
        <p15:guide id="4" pos="9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939393"/>
    <a:srgbClr val="E9D7E7"/>
    <a:srgbClr val="000000"/>
    <a:srgbClr val="4D4D4D"/>
    <a:srgbClr val="777777"/>
    <a:srgbClr val="5F5F5F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5" autoAdjust="0"/>
    <p:restoredTop sz="94618" autoAdjust="0"/>
  </p:normalViewPr>
  <p:slideViewPr>
    <p:cSldViewPr snapToGrid="0">
      <p:cViewPr>
        <p:scale>
          <a:sx n="33" d="100"/>
          <a:sy n="33" d="100"/>
        </p:scale>
        <p:origin x="320" y="-5724"/>
      </p:cViewPr>
      <p:guideLst>
        <p:guide orient="horz" pos="2443"/>
        <p:guide pos="993"/>
        <p:guide pos="18081"/>
        <p:guide pos="96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2338" y="768350"/>
            <a:ext cx="27146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AE3A2D3A-F7AE-49A0-BB73-09EAEA11F6B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897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823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8231" y="4498302"/>
            <a:ext cx="25563512" cy="140199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320924" y="6651076"/>
            <a:ext cx="25638125" cy="12060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853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1966238" y="8445500"/>
            <a:ext cx="6408737" cy="13320713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44763" y="8432800"/>
            <a:ext cx="19078575" cy="133207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81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9069-409F-D81F-9F16-1707732A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231" y="4498302"/>
            <a:ext cx="25563512" cy="14019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64231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950" y="7624330"/>
            <a:ext cx="25563512" cy="288059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20924" y="6651076"/>
            <a:ext cx="25638125" cy="12060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11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426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8231" y="4498302"/>
            <a:ext cx="25563512" cy="140199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393950" y="11969750"/>
            <a:ext cx="12742863" cy="6049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89213" y="11969750"/>
            <a:ext cx="12742862" cy="6049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265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6477000"/>
            <a:ext cx="27251025" cy="45434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4475" y="11322050"/>
            <a:ext cx="13377863" cy="39941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4475" y="15316200"/>
            <a:ext cx="13377863" cy="22923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81288" y="11322050"/>
            <a:ext cx="13384212" cy="39941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81288" y="15316200"/>
            <a:ext cx="13384212" cy="22923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852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7433830"/>
            <a:ext cx="25563512" cy="288059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8452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1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4" y="5929312"/>
            <a:ext cx="9961563" cy="725328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4475" y="13182600"/>
            <a:ext cx="9961563" cy="2505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6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5663" y="31275338"/>
            <a:ext cx="18167350" cy="35385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5663" y="6781800"/>
            <a:ext cx="18167350" cy="243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5663" y="34913888"/>
            <a:ext cx="18167350" cy="502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14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 Box 28"/>
          <p:cNvSpPr txBox="1">
            <a:spLocks noChangeArrowheads="1"/>
          </p:cNvSpPr>
          <p:nvPr/>
        </p:nvSpPr>
        <p:spPr bwMode="auto">
          <a:xfrm>
            <a:off x="638477" y="41659324"/>
            <a:ext cx="144589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de-DE" sz="3300"/>
              <a:t>KIT – The Research University in the Helmholtz Association</a:t>
            </a:r>
            <a:endParaRPr lang="de-DE" altLang="de-DE" sz="3300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5" y="40989250"/>
            <a:ext cx="5810250" cy="18192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4E0A34-E203-4B16-80A2-61C886DED8F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5" y="860729"/>
            <a:ext cx="6853213" cy="24523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2801AF-6A2D-43D2-A475-2B1DA5CD5D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047" y="862206"/>
            <a:ext cx="6853213" cy="24508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F13B92-5F6D-4F93-9A9A-4906ACCA0040}"/>
              </a:ext>
            </a:extLst>
          </p:cNvPr>
          <p:cNvSpPr txBox="1"/>
          <p:nvPr userDrawn="1"/>
        </p:nvSpPr>
        <p:spPr>
          <a:xfrm>
            <a:off x="8725815" y="758557"/>
            <a:ext cx="128966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/>
              <a:t>Karlsruhe Institute </a:t>
            </a:r>
            <a:r>
              <a:rPr lang="de-DE" b="1" dirty="0" err="1"/>
              <a:t>of</a:t>
            </a:r>
            <a:r>
              <a:rPr lang="de-DE" b="1" dirty="0"/>
              <a:t> Technology</a:t>
            </a:r>
          </a:p>
          <a:p>
            <a:pPr algn="r"/>
            <a:r>
              <a:rPr lang="de-DE" b="1" dirty="0"/>
              <a:t>Institute </a:t>
            </a:r>
            <a:r>
              <a:rPr lang="de-DE" b="1" dirty="0" err="1"/>
              <a:t>of</a:t>
            </a:r>
            <a:r>
              <a:rPr lang="de-DE" b="1" dirty="0"/>
              <a:t> Control Systems</a:t>
            </a:r>
          </a:p>
          <a:p>
            <a:pPr algn="r"/>
            <a:r>
              <a:rPr lang="de-DE" dirty="0"/>
              <a:t>Chair </a:t>
            </a:r>
            <a:r>
              <a:rPr lang="de-DE" dirty="0" err="1"/>
              <a:t>for</a:t>
            </a:r>
            <a:r>
              <a:rPr lang="de-DE" dirty="0"/>
              <a:t> Secure </a:t>
            </a:r>
            <a:r>
              <a:rPr lang="de-DE" dirty="0" err="1"/>
              <a:t>Interconnected</a:t>
            </a:r>
            <a:r>
              <a:rPr lang="de-DE" dirty="0"/>
              <a:t> Automation Technology</a:t>
            </a:r>
          </a:p>
          <a:p>
            <a:pPr algn="r"/>
            <a:r>
              <a:rPr lang="de-DE" dirty="0"/>
              <a:t>Univ.-Prof. Dr.-Ing. Mike Barth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3800F-F129-E2EB-C2E6-2CF54F86BF4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2623105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176713" rtl="0" eaLnBrk="1" fontAlgn="base" hangingPunct="1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2pPr>
      <a:lvl3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3pPr>
      <a:lvl4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4pPr>
      <a:lvl5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5pPr>
      <a:lvl6pPr marL="4572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6pPr>
      <a:lvl7pPr marL="9144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7pPr>
      <a:lvl8pPr marL="13716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8pPr>
      <a:lvl9pPr marL="18288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4176713" rtl="0" eaLnBrk="1" fontAlgn="base" hangingPunct="1">
        <a:spcBef>
          <a:spcPct val="20000"/>
        </a:spcBef>
        <a:spcAft>
          <a:spcPct val="0"/>
        </a:spcAft>
        <a:buNone/>
        <a:defRPr sz="4000" b="1">
          <a:solidFill>
            <a:schemeClr val="accent1"/>
          </a:solidFill>
          <a:latin typeface="+mn-lt"/>
          <a:ea typeface="+mn-ea"/>
          <a:cs typeface="+mn-cs"/>
        </a:defRPr>
      </a:lvl1pPr>
      <a:lvl2pPr marL="1447800" indent="-6588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2pPr>
      <a:lvl3pPr marL="2247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3pPr>
      <a:lvl4pPr marL="30480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4pPr>
      <a:lvl5pPr marL="38481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5pPr>
      <a:lvl6pPr marL="43053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6pPr>
      <a:lvl7pPr marL="47625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7pPr>
      <a:lvl8pPr marL="52197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8pPr>
      <a:lvl9pPr marL="5676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4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7B49FC95-19EA-4CDB-2C94-91CD74730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406" y="18097497"/>
            <a:ext cx="25638125" cy="17810910"/>
          </a:xfrm>
          <a:prstGeom prst="rect">
            <a:avLst/>
          </a:prstGeom>
          <a:noFill/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de-DE" altLang="de-DE" b="1" kern="0" dirty="0"/>
          </a:p>
        </p:txBody>
      </p:sp>
      <p:sp>
        <p:nvSpPr>
          <p:cNvPr id="1026" name="Rectangle 2"/>
          <p:cNvSpPr txBox="1">
            <a:spLocks noChangeArrowheads="1"/>
          </p:cNvSpPr>
          <p:nvPr/>
        </p:nvSpPr>
        <p:spPr bwMode="auto">
          <a:xfrm>
            <a:off x="2136276" y="4528311"/>
            <a:ext cx="25563512" cy="1401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9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defTabSz="4176713" rtl="0" eaLnBrk="1" fontAlgn="base" hangingPunct="1"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de-DE" kern="0" dirty="0"/>
              <a:t>EV Range Simulation</a:t>
            </a:r>
          </a:p>
        </p:txBody>
      </p:sp>
      <p:sp>
        <p:nvSpPr>
          <p:cNvPr id="1027" name="Rectangle 3"/>
          <p:cNvSpPr txBox="1">
            <a:spLocks noChangeArrowheads="1"/>
          </p:cNvSpPr>
          <p:nvPr/>
        </p:nvSpPr>
        <p:spPr bwMode="auto">
          <a:xfrm>
            <a:off x="2136276" y="6662711"/>
            <a:ext cx="25638125" cy="12060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/>
              <a:t>Enabling Efficient EV Battery Development Through Digital Twin Simulation</a:t>
            </a:r>
            <a:endParaRPr lang="de-DE" alt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9A8804-34FD-1095-D5E2-3A53254B9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926" y="8278311"/>
            <a:ext cx="25638125" cy="1206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Authors:</a:t>
            </a:r>
            <a:r>
              <a:rPr lang="bs-Latn-BA" kern="0" noProof="0" dirty="0"/>
              <a:t> Lack Laurin, Ždralović Džejlan,</a:t>
            </a:r>
            <a:r>
              <a:rPr lang="de-DE" kern="0" noProof="0" dirty="0"/>
              <a:t> Redecker Silke</a:t>
            </a:r>
            <a:r>
              <a:rPr lang="bs-Latn-BA" kern="0" noProof="0" dirty="0"/>
              <a:t>  </a:t>
            </a:r>
            <a:endParaRPr lang="en-GB" kern="0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5B98A3E-4741-72B5-5BD6-3FF55D4D9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276" y="36638816"/>
            <a:ext cx="15669123" cy="502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4000" b="1" kern="0" noProof="0" dirty="0"/>
              <a:t>References</a:t>
            </a:r>
          </a:p>
          <a:p>
            <a:pPr lvl="1"/>
            <a:r>
              <a:rPr lang="en-GB" sz="3600" kern="0" noProof="0" dirty="0"/>
              <a:t>[1]</a:t>
            </a:r>
            <a:r>
              <a:rPr lang="bs-Latn-BA" sz="3600" kern="0" noProof="0" dirty="0"/>
              <a:t> </a:t>
            </a:r>
            <a:r>
              <a:rPr lang="en-GB" sz="3600" dirty="0"/>
              <a:t>J. </a:t>
            </a:r>
            <a:r>
              <a:rPr lang="en-GB" sz="3600" dirty="0" err="1"/>
              <a:t>Larminie</a:t>
            </a:r>
            <a:r>
              <a:rPr lang="en-GB" sz="3600" dirty="0"/>
              <a:t> and J. Lowry, </a:t>
            </a:r>
            <a:r>
              <a:rPr lang="en-GB" sz="3600" i="1" dirty="0"/>
              <a:t>Electric Vehicle Technology Explained</a:t>
            </a:r>
            <a:r>
              <a:rPr lang="en-GB" sz="3600" dirty="0"/>
              <a:t>, 2nd ed., Wiley, 2012. Available online: Electric_Vehicle_Technology_Explained.pdf.</a:t>
            </a:r>
            <a:endParaRPr lang="en-GB" sz="3600" kern="0" noProof="0" dirty="0"/>
          </a:p>
          <a:p>
            <a:pPr lvl="1"/>
            <a:r>
              <a:rPr lang="en-GB" sz="3600" kern="0" noProof="0" dirty="0"/>
              <a:t>[2]</a:t>
            </a:r>
            <a:r>
              <a:rPr lang="bs-Latn-BA" sz="3600" kern="0" noProof="0" dirty="0"/>
              <a:t> </a:t>
            </a:r>
            <a:r>
              <a:rPr lang="en-GB" sz="3600" dirty="0"/>
              <a:t>R. C. Kroeze and P. T. Krein, “Electrical battery model for use in dynamic electric vehicle simulations,” Dept. of Electrical and Computer Engineering, University of Illinois at Urbana-Champaign, Urbana, IL, USA.</a:t>
            </a:r>
            <a:endParaRPr lang="en-GB" sz="3600" kern="0" noProof="0" dirty="0"/>
          </a:p>
          <a:p>
            <a:endParaRPr lang="en-GB" sz="4400" kern="0" noProof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37DB0F-0319-DB2C-6362-8CBB02CFE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5148" y="36635678"/>
            <a:ext cx="9463382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noProof="0" dirty="0"/>
              <a:t>Outlook</a:t>
            </a:r>
          </a:p>
          <a:p>
            <a:pPr lvl="1"/>
            <a:r>
              <a:rPr lang="en-GB" kern="0" noProof="0" dirty="0"/>
              <a:t>More complex environment</a:t>
            </a:r>
          </a:p>
          <a:p>
            <a:pPr lvl="1"/>
            <a:r>
              <a:rPr lang="en-GB" kern="0" noProof="0" dirty="0"/>
              <a:t>Multiple charging cycle simulation</a:t>
            </a:r>
          </a:p>
          <a:p>
            <a:pPr lvl="1"/>
            <a:r>
              <a:rPr lang="en-GB" kern="0" noProof="0" dirty="0"/>
              <a:t>Advanced motor &amp; vehicle models</a:t>
            </a:r>
          </a:p>
          <a:p>
            <a:endParaRPr lang="en-GB" kern="0" noProof="0" dirty="0"/>
          </a:p>
        </p:txBody>
      </p:sp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ECC8A39-EFF7-3F90-600A-73C4EED87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129162"/>
              </p:ext>
            </p:extLst>
          </p:nvPr>
        </p:nvGraphicFramePr>
        <p:xfrm>
          <a:off x="2170927" y="9547190"/>
          <a:ext cx="25638124" cy="773124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09531">
                  <a:extLst>
                    <a:ext uri="{9D8B030D-6E8A-4147-A177-3AD203B41FA5}">
                      <a16:colId xmlns:a16="http://schemas.microsoft.com/office/drawing/2014/main" val="3301879937"/>
                    </a:ext>
                  </a:extLst>
                </a:gridCol>
                <a:gridCol w="6409531">
                  <a:extLst>
                    <a:ext uri="{9D8B030D-6E8A-4147-A177-3AD203B41FA5}">
                      <a16:colId xmlns:a16="http://schemas.microsoft.com/office/drawing/2014/main" val="480378948"/>
                    </a:ext>
                  </a:extLst>
                </a:gridCol>
                <a:gridCol w="6409531">
                  <a:extLst>
                    <a:ext uri="{9D8B030D-6E8A-4147-A177-3AD203B41FA5}">
                      <a16:colId xmlns:a16="http://schemas.microsoft.com/office/drawing/2014/main" val="3048818716"/>
                    </a:ext>
                  </a:extLst>
                </a:gridCol>
                <a:gridCol w="6409531">
                  <a:extLst>
                    <a:ext uri="{9D8B030D-6E8A-4147-A177-3AD203B41FA5}">
                      <a16:colId xmlns:a16="http://schemas.microsoft.com/office/drawing/2014/main" val="119946656"/>
                    </a:ext>
                  </a:extLst>
                </a:gridCol>
              </a:tblGrid>
              <a:tr h="614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1" kern="0" noProof="0" dirty="0">
                          <a:solidFill>
                            <a:schemeClr val="bg1"/>
                          </a:solidFill>
                        </a:rPr>
                        <a:t>Goal</a:t>
                      </a:r>
                      <a:endParaRPr lang="bs-Latn-BA" sz="4000" b="1" kern="0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1" kern="0" noProof="0" dirty="0">
                          <a:solidFill>
                            <a:schemeClr val="bg1"/>
                          </a:solidFill>
                        </a:rPr>
                        <a:t>Background</a:t>
                      </a:r>
                      <a:endParaRPr lang="bs-Latn-BA" sz="4000" b="1" kern="0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kern="0" noProof="0" dirty="0">
                          <a:solidFill>
                            <a:schemeClr val="bg1"/>
                          </a:solidFill>
                        </a:rPr>
                        <a:t>Use Case</a:t>
                      </a:r>
                      <a:endParaRPr lang="bs-Latn-BA" sz="4000" kern="0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kern="0" noProof="0" dirty="0">
                          <a:solidFill>
                            <a:schemeClr val="bg1"/>
                          </a:solidFill>
                        </a:rPr>
                        <a:t>Limitations</a:t>
                      </a:r>
                      <a:endParaRPr lang="bs-Latn-BA" sz="4000" kern="0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4214563"/>
                  </a:ext>
                </a:extLst>
              </a:tr>
              <a:tr h="7030201">
                <a:tc>
                  <a:txBody>
                    <a:bodyPr/>
                    <a:lstStyle/>
                    <a:p>
                      <a:pPr algn="l"/>
                      <a:endParaRPr lang="bs-Latn-BA" sz="4000" b="1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GB" sz="4000" b="0" kern="0" noProof="0" dirty="0">
                          <a:solidFill>
                            <a:srgbClr val="000000"/>
                          </a:solidFill>
                        </a:rPr>
                        <a:t>Simulate the range of an electric vehicle (EV) with various battery models and additional external factors.</a:t>
                      </a:r>
                    </a:p>
                    <a:p>
                      <a:pPr algn="l"/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s-Latn-BA" sz="4000" b="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0" dirty="0">
                          <a:solidFill>
                            <a:srgbClr val="000000"/>
                          </a:solidFill>
                        </a:rPr>
                        <a:t>Rapid EV adoption driven by sustainable transportation needs.</a:t>
                      </a:r>
                      <a:endParaRPr lang="en-US" sz="4000" b="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s-Latn-BA" sz="4000" b="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dirty="0">
                          <a:solidFill>
                            <a:srgbClr val="000000"/>
                          </a:solidFill>
                        </a:rPr>
                        <a:t>Developing new battery concepts is costly and time-intensive.</a:t>
                      </a:r>
                      <a:br>
                        <a:rPr lang="en-GB" sz="4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GB" sz="4000" dirty="0">
                          <a:solidFill>
                            <a:srgbClr val="000000"/>
                          </a:solidFill>
                        </a:rPr>
                        <a:t>Simulation enables evaluation without physical prototypes.</a:t>
                      </a:r>
                      <a:br>
                        <a:rPr lang="en-GB" sz="4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GB" sz="4000" dirty="0">
                          <a:solidFill>
                            <a:srgbClr val="000000"/>
                          </a:solidFill>
                        </a:rPr>
                        <a:t>Our library provides physics-based range estimation for new concepts.</a:t>
                      </a:r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s-Latn-BA" sz="400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b="0" kern="0" noProof="0" dirty="0">
                          <a:solidFill>
                            <a:srgbClr val="000000"/>
                          </a:solidFill>
                        </a:rPr>
                        <a:t>Simplified Environment, </a:t>
                      </a:r>
                      <a:r>
                        <a:rPr lang="en-GB" sz="4000" b="0" dirty="0">
                          <a:solidFill>
                            <a:srgbClr val="000000"/>
                          </a:solidFill>
                        </a:rPr>
                        <a:t>Lossless motor model</a:t>
                      </a:r>
                      <a:r>
                        <a:rPr lang="en-GB" sz="4000" b="0" kern="0" noProof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GB" sz="4000" b="0" dirty="0">
                          <a:solidFill>
                            <a:srgbClr val="000000"/>
                          </a:solidFill>
                        </a:rPr>
                        <a:t>No energy recuperation (regenerative braking)</a:t>
                      </a:r>
                      <a:endParaRPr lang="en-GB" sz="4000" b="0" kern="0" noProof="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endParaRPr lang="bs-Latn-BA" sz="4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360460"/>
                  </a:ext>
                </a:extLst>
              </a:tr>
            </a:tbl>
          </a:graphicData>
        </a:graphic>
      </p:graphicFrame>
      <p:sp>
        <p:nvSpPr>
          <p:cNvPr id="9" name="TextBox 19">
            <a:extLst>
              <a:ext uri="{FF2B5EF4-FFF2-40B4-BE49-F238E27FC236}">
                <a16:creationId xmlns:a16="http://schemas.microsoft.com/office/drawing/2014/main" id="{D9397AFC-E0A6-957F-4A96-10675B2776D0}"/>
              </a:ext>
            </a:extLst>
          </p:cNvPr>
          <p:cNvSpPr txBox="1"/>
          <p:nvPr/>
        </p:nvSpPr>
        <p:spPr>
          <a:xfrm>
            <a:off x="2136277" y="18078527"/>
            <a:ext cx="25672253" cy="707886"/>
          </a:xfrm>
          <a:prstGeom prst="rect">
            <a:avLst/>
          </a:prstGeom>
          <a:solidFill>
            <a:schemeClr val="accent1"/>
          </a:solidFill>
          <a:ln>
            <a:solidFill>
              <a:srgbClr val="E9D7E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de-DE" b="1" kern="0" dirty="0">
                <a:solidFill>
                  <a:schemeClr val="bg1"/>
                </a:solidFill>
                <a:latin typeface="+mn-lt"/>
              </a:rPr>
              <a:t>Model Simulation and Results</a:t>
            </a:r>
          </a:p>
        </p:txBody>
      </p:sp>
      <p:pic>
        <p:nvPicPr>
          <p:cNvPr id="11" name="Graphic 21">
            <a:extLst>
              <a:ext uri="{FF2B5EF4-FFF2-40B4-BE49-F238E27FC236}">
                <a16:creationId xmlns:a16="http://schemas.microsoft.com/office/drawing/2014/main" id="{2174EF3E-F536-CE5E-9AC4-C47DF1D2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36" t="-456" r="43209" b="92346"/>
          <a:stretch>
            <a:fillRect/>
          </a:stretch>
        </p:blipFill>
        <p:spPr>
          <a:xfrm>
            <a:off x="2170406" y="19475328"/>
            <a:ext cx="11548269" cy="1077838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6711B4A-6A73-A731-0971-AF7BCE4D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37630"/>
              </p:ext>
            </p:extLst>
          </p:nvPr>
        </p:nvGraphicFramePr>
        <p:xfrm>
          <a:off x="2505573" y="20553166"/>
          <a:ext cx="25337090" cy="15091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545">
                  <a:extLst>
                    <a:ext uri="{9D8B030D-6E8A-4147-A177-3AD203B41FA5}">
                      <a16:colId xmlns:a16="http://schemas.microsoft.com/office/drawing/2014/main" val="2824188687"/>
                    </a:ext>
                  </a:extLst>
                </a:gridCol>
                <a:gridCol w="12668545">
                  <a:extLst>
                    <a:ext uri="{9D8B030D-6E8A-4147-A177-3AD203B41FA5}">
                      <a16:colId xmlns:a16="http://schemas.microsoft.com/office/drawing/2014/main" val="3928739716"/>
                    </a:ext>
                  </a:extLst>
                </a:gridCol>
              </a:tblGrid>
              <a:tr h="6223550"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12831545"/>
                  </a:ext>
                </a:extLst>
              </a:tr>
              <a:tr h="1373812"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Solid-state battery achieves the longest range, while extreme conditions significantly reduce driving distance</a:t>
                      </a:r>
                      <a:r>
                        <a:rPr lang="en-GB" i="1" dirty="0"/>
                        <a:t>.</a:t>
                      </a:r>
                      <a:endParaRPr lang="bs-Latn-BA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Baseline scenarios maintain the target driving profile, whereas extreme conditions cause early termination</a:t>
                      </a:r>
                      <a:r>
                        <a:rPr lang="en-GB" i="1" dirty="0"/>
                        <a:t>.</a:t>
                      </a:r>
                      <a:endParaRPr lang="bs-Latn-BA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305924"/>
                  </a:ext>
                </a:extLst>
              </a:tr>
              <a:tr h="443831">
                <a:tc rowSpan="3"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84189277"/>
                  </a:ext>
                </a:extLst>
              </a:tr>
              <a:tr h="2942194">
                <a:tc vMerge="1">
                  <a:txBody>
                    <a:bodyPr/>
                    <a:lstStyle/>
                    <a:p>
                      <a:endParaRPr lang="bs-Latn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63250961"/>
                  </a:ext>
                </a:extLst>
              </a:tr>
              <a:tr h="2733294">
                <a:tc vMerge="1">
                  <a:txBody>
                    <a:bodyPr/>
                    <a:lstStyle/>
                    <a:p>
                      <a:endParaRPr lang="bs-Latn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s-Latn-B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23120168"/>
                  </a:ext>
                </a:extLst>
              </a:tr>
              <a:tr h="1375200"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Extreme conditions lead to rapid SOC depletion, while solid-state batteries show smoother discharge.</a:t>
                      </a:r>
                      <a:endParaRPr lang="bs-Latn-BA" sz="24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1" dirty="0"/>
                        <a:t>Battery degradation remains low under nominal conditions but accelerates in extreme operating scenarios</a:t>
                      </a:r>
                      <a:r>
                        <a:rPr lang="en-GB" i="1" dirty="0"/>
                        <a:t>.</a:t>
                      </a:r>
                      <a:endParaRPr lang="bs-Latn-BA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73884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06615EE0-B56A-8269-B41F-5A42F5D9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52" y="815105"/>
            <a:ext cx="7146864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889AC0C5-4358-58D9-B2FB-96E49D49674E}"/>
              </a:ext>
            </a:extLst>
          </p:cNvPr>
          <p:cNvSpPr/>
          <p:nvPr/>
        </p:nvSpPr>
        <p:spPr bwMode="auto">
          <a:xfrm>
            <a:off x="21954067" y="719667"/>
            <a:ext cx="7146864" cy="28180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F6D8A29-6E93-FDD4-7484-F4895A5886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18362"/>
          <a:stretch>
            <a:fillRect/>
          </a:stretch>
        </p:blipFill>
        <p:spPr>
          <a:xfrm>
            <a:off x="22495934" y="956533"/>
            <a:ext cx="6905516" cy="25811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IT_W-Poster_A0_hoch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D9D9D9"/>
      </a:hlink>
      <a:folHlink>
        <a:srgbClr val="B3E0DA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D9D9D9"/>
        </a:hlink>
        <a:folHlink>
          <a:srgbClr val="B3E0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KIT_W-Poster_A0_hoch_de</Template>
  <TotalTime>0</TotalTime>
  <Words>257</Words>
  <Application>Microsoft Office PowerPoint</Application>
  <PresentationFormat>Benutzerdefiniert</PresentationFormat>
  <Paragraphs>27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3" baseType="lpstr">
      <vt:lpstr>Arial</vt:lpstr>
      <vt:lpstr>KIT_W-Poster_A0_hoch_de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Schoemperlen, Anke (PKM)</dc:creator>
  <cp:lastModifiedBy>Lack, Laurin</cp:lastModifiedBy>
  <cp:revision>34</cp:revision>
  <dcterms:created xsi:type="dcterms:W3CDTF">2015-11-19T13:28:35Z</dcterms:created>
  <dcterms:modified xsi:type="dcterms:W3CDTF">2026-02-11T15:15:50Z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KIT_W-Poster_A0_hoch_de:17</vt:lpwstr>
  </property>
  <property fmtid="{D5CDD505-2E9C-101B-9397-08002B2CF9AE}" pid="3" name="ClassificationContentMarkingFooterText">
    <vt:lpwstr>INTERNAL</vt:lpwstr>
  </property>
</Properties>
</file>